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63" r:id="rId3"/>
    <p:sldId id="270" r:id="rId4"/>
    <p:sldId id="277" r:id="rId5"/>
    <p:sldId id="309" r:id="rId6"/>
    <p:sldId id="288" r:id="rId7"/>
    <p:sldId id="284" r:id="rId8"/>
    <p:sldId id="286" r:id="rId9"/>
    <p:sldId id="294" r:id="rId10"/>
    <p:sldId id="295" r:id="rId11"/>
    <p:sldId id="296" r:id="rId12"/>
    <p:sldId id="271" r:id="rId13"/>
    <p:sldId id="267" r:id="rId14"/>
    <p:sldId id="297" r:id="rId15"/>
    <p:sldId id="301" r:id="rId16"/>
    <p:sldId id="299" r:id="rId17"/>
    <p:sldId id="298" r:id="rId18"/>
    <p:sldId id="311" r:id="rId19"/>
    <p:sldId id="290" r:id="rId20"/>
    <p:sldId id="291" r:id="rId21"/>
    <p:sldId id="302" r:id="rId22"/>
    <p:sldId id="314" r:id="rId23"/>
    <p:sldId id="315" r:id="rId24"/>
    <p:sldId id="312" r:id="rId25"/>
    <p:sldId id="303" r:id="rId26"/>
    <p:sldId id="313" r:id="rId27"/>
    <p:sldId id="326" r:id="rId28"/>
    <p:sldId id="292" r:id="rId29"/>
    <p:sldId id="293" r:id="rId30"/>
    <p:sldId id="317" r:id="rId31"/>
    <p:sldId id="316" r:id="rId32"/>
    <p:sldId id="310" r:id="rId33"/>
    <p:sldId id="307" r:id="rId34"/>
    <p:sldId id="319" r:id="rId35"/>
    <p:sldId id="306" r:id="rId36"/>
    <p:sldId id="272" r:id="rId37"/>
    <p:sldId id="325" r:id="rId38"/>
    <p:sldId id="282" r:id="rId39"/>
    <p:sldId id="274" r:id="rId40"/>
    <p:sldId id="308" r:id="rId41"/>
    <p:sldId id="321" r:id="rId42"/>
    <p:sldId id="322" r:id="rId43"/>
    <p:sldId id="323" r:id="rId44"/>
    <p:sldId id="324" r:id="rId45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entury Gothic"/>
        <a:ea typeface="Century Gothic"/>
        <a:cs typeface="Century Gothic"/>
        <a:sym typeface="Century Gothic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C399AC"/>
    <a:srgbClr val="FFF7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980"/>
    <p:restoredTop sz="94935"/>
  </p:normalViewPr>
  <p:slideViewPr>
    <p:cSldViewPr snapToGrid="0" snapToObjects="1">
      <p:cViewPr varScale="1">
        <p:scale>
          <a:sx n="72" d="100"/>
          <a:sy n="72" d="100"/>
        </p:scale>
        <p:origin x="10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5" d="100"/>
          <a:sy n="85" d="100"/>
        </p:scale>
        <p:origin x="392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RANKING FACTORS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455-2A46-934C-39E8CD67F1F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455-2A46-934C-39E8CD67F1F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455-2A46-934C-39E8CD67F1F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455-2A46-934C-39E8CD67F1F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455-2A46-934C-39E8CD67F1F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455-2A46-934C-39E8CD67F1F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455-2A46-934C-39E8CD67F1F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8455-2A46-934C-39E8CD67F1F7}"/>
              </c:ext>
            </c:extLst>
          </c:dPt>
          <c:cat>
            <c:strRef>
              <c:f>Sheet1!$A$2:$A$9</c:f>
              <c:strCache>
                <c:ptCount val="8"/>
                <c:pt idx="0">
                  <c:v>Links</c:v>
                </c:pt>
                <c:pt idx="1">
                  <c:v>On-site</c:v>
                </c:pt>
                <c:pt idx="2">
                  <c:v>Use Behavior</c:v>
                </c:pt>
                <c:pt idx="3">
                  <c:v>Google my Business</c:v>
                </c:pt>
                <c:pt idx="4">
                  <c:v>Citations</c:v>
                </c:pt>
                <c:pt idx="5">
                  <c:v>User Personalization</c:v>
                </c:pt>
                <c:pt idx="6">
                  <c:v>Reviews</c:v>
                </c:pt>
                <c:pt idx="7">
                  <c:v>Social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27.9</c:v>
                </c:pt>
                <c:pt idx="1">
                  <c:v>26</c:v>
                </c:pt>
                <c:pt idx="2">
                  <c:v>11.5</c:v>
                </c:pt>
                <c:pt idx="3">
                  <c:v>8.9</c:v>
                </c:pt>
                <c:pt idx="4">
                  <c:v>8.4</c:v>
                </c:pt>
                <c:pt idx="5">
                  <c:v>7.3</c:v>
                </c:pt>
                <c:pt idx="6">
                  <c:v>6.5</c:v>
                </c:pt>
                <c:pt idx="7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8455-2A46-934C-39E8CD67F1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" name="Shape 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1pPr>
    <a:lvl2pPr indent="2286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2pPr>
    <a:lvl3pPr indent="4572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3pPr>
    <a:lvl4pPr indent="6858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4pPr>
    <a:lvl5pPr indent="9144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986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>
            <a:off x="-1" y="6569075"/>
            <a:ext cx="9144002" cy="288925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9041" y="5650260"/>
            <a:ext cx="1748883" cy="874442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-1" y="6569075"/>
            <a:ext cx="9144002" cy="288925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9041" y="5650260"/>
            <a:ext cx="1748883" cy="874442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9041" y="5650260"/>
            <a:ext cx="1748883" cy="874442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9041" y="5650260"/>
            <a:ext cx="1748883" cy="874442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-1" y="0"/>
            <a:ext cx="9144002" cy="6684963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60" name="Shape 60"/>
          <p:cNvSpPr/>
          <p:nvPr/>
        </p:nvSpPr>
        <p:spPr>
          <a:xfrm>
            <a:off x="-1" y="6586537"/>
            <a:ext cx="9144002" cy="288926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0A56605-97D7-434B-9747-C172609053DA}" type="datetimeFigureOut">
              <a:rPr lang="en-US" smtClean="0"/>
              <a:t>10/18/2019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CAFCEA9-B899-EA40-978C-8B0A4D1E35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018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1" y="6569075"/>
            <a:ext cx="9144002" cy="288925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Click to edit Master title style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9041" y="5650260"/>
            <a:ext cx="1748883" cy="87444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F497D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F497D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F497D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F497D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F497D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F497D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F497D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F497D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1F497D"/>
          </a:solidFill>
          <a:uFillTx/>
          <a:latin typeface="Century Gothic"/>
          <a:ea typeface="Century Gothic"/>
          <a:cs typeface="Century Gothic"/>
          <a:sym typeface="Century Gothic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»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790575" marR="0" indent="-333375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–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1234439" marR="0" indent="-320039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1771650" marR="0" indent="-400050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–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2184400" marR="0" indent="-355600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»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2641600" marR="0" indent="-355600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3098800" marR="0" indent="-355600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3556000" marR="0" indent="-355600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4013200" marR="0" indent="-355600" algn="l" defTabSz="4572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46199"/>
            <a:ext cx="9144000" cy="36052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7113" y="3697007"/>
            <a:ext cx="8729311" cy="1446548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5400000" algn="t" rotWithShape="0">
              <a:prstClr val="black">
                <a:alpha val="7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MODERN MARKETING IN A DIGITAL WORLD: </a:t>
            </a:r>
          </a:p>
          <a:p>
            <a:r>
              <a:rPr lang="en-US" sz="2000" dirty="0">
                <a:solidFill>
                  <a:schemeClr val="bg1"/>
                </a:solidFill>
              </a:rPr>
              <a:t>Data Driven Decisions &amp; Customer-Centric Strategies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42FD15-0324-7E4B-96CB-33199ADA4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3" y="393700"/>
            <a:ext cx="4470400" cy="5588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5EF269-5819-7544-A72A-1BA2269E1D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10"/>
          <a:stretch/>
        </p:blipFill>
        <p:spPr>
          <a:xfrm>
            <a:off x="3440885" y="2229198"/>
            <a:ext cx="5422604" cy="3253563"/>
          </a:xfrm>
          <a:prstGeom prst="rect">
            <a:avLst/>
          </a:prstGeom>
        </p:spPr>
      </p:pic>
      <p:sp>
        <p:nvSpPr>
          <p:cNvPr id="74" name="Shape 74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Digital Experience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3F228E-8A29-A148-8E36-B6F95024E901}"/>
              </a:ext>
            </a:extLst>
          </p:cNvPr>
          <p:cNvSpPr txBox="1"/>
          <p:nvPr/>
        </p:nvSpPr>
        <p:spPr>
          <a:xfrm>
            <a:off x="457200" y="1417638"/>
            <a:ext cx="8229600" cy="41549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1F497D"/>
                </a:solidFill>
              </a:rPr>
              <a:t>First impressions matter! Have a well-designed website that:</a:t>
            </a:r>
            <a:br>
              <a:rPr lang="en-US" sz="2000" dirty="0"/>
            </a:br>
            <a:endParaRPr lang="en-US" sz="800" dirty="0"/>
          </a:p>
          <a:p>
            <a:pPr marL="285750" lvl="5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Is easy to navigate</a:t>
            </a:r>
            <a:br>
              <a:rPr lang="en-US" sz="2000" dirty="0"/>
            </a:br>
            <a:endParaRPr lang="en-US" sz="800" dirty="0"/>
          </a:p>
          <a:p>
            <a:pPr marL="285750" lvl="5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Has current, relevant </a:t>
            </a:r>
            <a:br>
              <a:rPr lang="en-US" sz="2000" dirty="0"/>
            </a:br>
            <a:r>
              <a:rPr lang="en-US" sz="2000" dirty="0"/>
              <a:t>information</a:t>
            </a:r>
            <a:br>
              <a:rPr lang="en-US" sz="2000" dirty="0"/>
            </a:br>
            <a:endParaRPr lang="en-US" sz="800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Is responsive on any </a:t>
            </a:r>
            <a:br>
              <a:rPr lang="en-US" sz="2000" dirty="0"/>
            </a:br>
            <a:r>
              <a:rPr lang="en-US" sz="2000" dirty="0"/>
              <a:t>screen size</a:t>
            </a:r>
            <a:br>
              <a:rPr lang="en-US" sz="2000" dirty="0"/>
            </a:br>
            <a:endParaRPr lang="en-US" sz="800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Loads quickly</a:t>
            </a:r>
            <a:br>
              <a:rPr lang="en-US" sz="2000" dirty="0"/>
            </a:br>
            <a:endParaRPr lang="en-US" sz="800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Is ADA compliant</a:t>
            </a:r>
          </a:p>
          <a:p>
            <a:pPr>
              <a:lnSpc>
                <a:spcPct val="120000"/>
              </a:lnSpc>
            </a:pP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0047" y="1210234"/>
            <a:ext cx="2346895" cy="234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94389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Digital Experience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3F228E-8A29-A148-8E36-B6F95024E901}"/>
              </a:ext>
            </a:extLst>
          </p:cNvPr>
          <p:cNvSpPr txBox="1"/>
          <p:nvPr/>
        </p:nvSpPr>
        <p:spPr>
          <a:xfrm>
            <a:off x="457200" y="1283224"/>
            <a:ext cx="6666614" cy="56323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1F497D"/>
                </a:solidFill>
              </a:rPr>
              <a:t>Key Takeaways</a:t>
            </a: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2000" dirty="0"/>
              <a:t>Customers (patients) want a smooth, seamless experience</a:t>
            </a: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2000" dirty="0"/>
              <a:t>Patients want a unique, personalized experience</a:t>
            </a: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2000" dirty="0"/>
              <a:t>Patients don’t just want a great digital experience; it is an expectation </a:t>
            </a:r>
          </a:p>
          <a:p>
            <a:pPr>
              <a:lnSpc>
                <a:spcPct val="120000"/>
              </a:lnSpc>
            </a:pPr>
            <a:endParaRPr lang="en-US" sz="2000" dirty="0"/>
          </a:p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1F497D"/>
                </a:solidFill>
              </a:rPr>
              <a:t>Examples</a:t>
            </a: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2000" dirty="0"/>
              <a:t>Online lab results</a:t>
            </a: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2000" dirty="0"/>
              <a:t>Online bill pay</a:t>
            </a: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2000" dirty="0"/>
              <a:t>Automated appointment confirmation/reminders (text or email)</a:t>
            </a: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2000" dirty="0"/>
              <a:t>Pre &amp; post-procedure instructions sent via email</a:t>
            </a:r>
          </a:p>
          <a:p>
            <a:pPr>
              <a:lnSpc>
                <a:spcPct val="120000"/>
              </a:lnSpc>
            </a:pPr>
            <a:endParaRPr lang="en-US" sz="2000" dirty="0"/>
          </a:p>
          <a:p>
            <a:pPr>
              <a:lnSpc>
                <a:spcPct val="120000"/>
              </a:lnSpc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8237" y="3652503"/>
            <a:ext cx="4948563" cy="89375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1880269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458" b="16250"/>
          <a:stretch/>
        </p:blipFill>
        <p:spPr>
          <a:xfrm>
            <a:off x="0" y="774700"/>
            <a:ext cx="9144000" cy="4711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E52ABB-19DC-234D-9EED-3429A588B4F5}"/>
              </a:ext>
            </a:extLst>
          </p:cNvPr>
          <p:cNvSpPr txBox="1"/>
          <p:nvPr/>
        </p:nvSpPr>
        <p:spPr>
          <a:xfrm>
            <a:off x="4037720" y="3075058"/>
            <a:ext cx="1068560" cy="707884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SEO</a:t>
            </a:r>
          </a:p>
        </p:txBody>
      </p:sp>
    </p:spTree>
    <p:extLst>
      <p:ext uri="{BB962C8B-B14F-4D97-AF65-F5344CB8AC3E}">
        <p14:creationId xmlns:p14="http://schemas.microsoft.com/office/powerpoint/2010/main" val="291596447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 idx="4294967295"/>
          </p:nvPr>
        </p:nvSpPr>
        <p:spPr>
          <a:xfrm>
            <a:off x="-309283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SEO: By the Numbers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3F228E-8A29-A148-8E36-B6F95024E901}"/>
              </a:ext>
            </a:extLst>
          </p:cNvPr>
          <p:cNvSpPr txBox="1"/>
          <p:nvPr/>
        </p:nvSpPr>
        <p:spPr>
          <a:xfrm>
            <a:off x="-53158" y="1236880"/>
            <a:ext cx="7283298" cy="11757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1">
              <a:lnSpc>
                <a:spcPct val="110000"/>
              </a:lnSpc>
            </a:pPr>
            <a:r>
              <a:rPr lang="en-US" sz="3600" b="1" dirty="0">
                <a:solidFill>
                  <a:schemeClr val="bg1"/>
                </a:solidFill>
              </a:rPr>
              <a:t>89% </a:t>
            </a:r>
            <a:r>
              <a:rPr lang="en-US" sz="2000" dirty="0">
                <a:solidFill>
                  <a:schemeClr val="bg1"/>
                </a:solidFill>
              </a:rPr>
              <a:t>of consumers turn to a search engine when they’re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solidFill>
                  <a:schemeClr val="bg1"/>
                </a:solidFill>
              </a:rPr>
              <a:t>looking to solve their healthcare queries. (Google)</a:t>
            </a:r>
          </a:p>
          <a:p>
            <a:pPr lvl="1">
              <a:lnSpc>
                <a:spcPct val="110000"/>
              </a:lnSpc>
            </a:pP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3F228E-8A29-A148-8E36-B6F95024E901}"/>
              </a:ext>
            </a:extLst>
          </p:cNvPr>
          <p:cNvSpPr txBox="1"/>
          <p:nvPr/>
        </p:nvSpPr>
        <p:spPr>
          <a:xfrm>
            <a:off x="-53158" y="2515302"/>
            <a:ext cx="7283298" cy="11757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1">
              <a:lnSpc>
                <a:spcPct val="110000"/>
              </a:lnSpc>
            </a:pPr>
            <a:r>
              <a:rPr lang="en-US" sz="3600" b="1" dirty="0">
                <a:solidFill>
                  <a:schemeClr val="bg1"/>
                </a:solidFill>
              </a:rPr>
              <a:t>75% </a:t>
            </a:r>
            <a:r>
              <a:rPr lang="en-US" sz="2000" dirty="0">
                <a:solidFill>
                  <a:schemeClr val="bg1"/>
                </a:solidFill>
              </a:rPr>
              <a:t>of patients rely on search engines to find a physician 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solidFill>
                  <a:schemeClr val="bg1"/>
                </a:solidFill>
              </a:rPr>
              <a:t>or treatment center. (Google)</a:t>
            </a:r>
          </a:p>
          <a:p>
            <a:pPr lvl="1">
              <a:lnSpc>
                <a:spcPct val="110000"/>
              </a:lnSpc>
            </a:pP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3F228E-8A29-A148-8E36-B6F95024E901}"/>
              </a:ext>
            </a:extLst>
          </p:cNvPr>
          <p:cNvSpPr txBox="1"/>
          <p:nvPr/>
        </p:nvSpPr>
        <p:spPr>
          <a:xfrm>
            <a:off x="-53160" y="3793724"/>
            <a:ext cx="7283299" cy="21236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1">
              <a:lnSpc>
                <a:spcPct val="110000"/>
              </a:lnSpc>
            </a:pPr>
            <a:r>
              <a:rPr lang="en-US" sz="3600" b="1" dirty="0">
                <a:solidFill>
                  <a:schemeClr val="bg1"/>
                </a:solidFill>
              </a:rPr>
              <a:t>77% </a:t>
            </a:r>
            <a:r>
              <a:rPr lang="en-US" sz="2000" dirty="0">
                <a:solidFill>
                  <a:schemeClr val="bg1"/>
                </a:solidFill>
              </a:rPr>
              <a:t>of smartphone owners have used their  smartphones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	to find local health services in the past six months.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3600" b="1" dirty="0">
                <a:solidFill>
                  <a:schemeClr val="bg1"/>
                </a:solidFill>
              </a:rPr>
              <a:t>79% </a:t>
            </a:r>
            <a:r>
              <a:rPr lang="en-US" sz="2000" dirty="0">
                <a:solidFill>
                  <a:schemeClr val="bg1"/>
                </a:solidFill>
              </a:rPr>
              <a:t>of them say they’re more likely to revisit 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solidFill>
                  <a:schemeClr val="bg1"/>
                </a:solidFill>
              </a:rPr>
              <a:t>and/or share a mobile site if it is easy to use. (Google)</a:t>
            </a:r>
          </a:p>
          <a:p>
            <a:pPr lvl="1">
              <a:lnSpc>
                <a:spcPct val="110000"/>
              </a:lnSpc>
            </a:pP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845483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Local SEO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3F228E-8A29-A148-8E36-B6F95024E901}"/>
              </a:ext>
            </a:extLst>
          </p:cNvPr>
          <p:cNvSpPr txBox="1"/>
          <p:nvPr/>
        </p:nvSpPr>
        <p:spPr>
          <a:xfrm>
            <a:off x="5395074" y="1437400"/>
            <a:ext cx="3572540" cy="37117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lvl="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Keep Google Business listings up-to-date</a:t>
            </a:r>
            <a:br>
              <a:rPr lang="en-US" sz="2000" dirty="0"/>
            </a:br>
            <a:endParaRPr lang="en-US" sz="800" dirty="0"/>
          </a:p>
          <a:p>
            <a:pPr marL="285750" lvl="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Ensure that location and contact information is accurate on your website</a:t>
            </a:r>
            <a:br>
              <a:rPr lang="en-US" sz="2000" dirty="0"/>
            </a:br>
            <a:endParaRPr lang="en-US" sz="800" dirty="0"/>
          </a:p>
          <a:p>
            <a:pPr marL="285750" lvl="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Utilize your local city/municipality within your website’s copy</a:t>
            </a:r>
          </a:p>
          <a:p>
            <a:pPr>
              <a:lnSpc>
                <a:spcPct val="120000"/>
              </a:lnSpc>
            </a:pP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139" y="1417638"/>
            <a:ext cx="4783431" cy="482718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6732865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Local Search Results on Google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BEE7E2-12A9-D648-A902-6CCBEF9A7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316" y="1224023"/>
            <a:ext cx="6341367" cy="440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80645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SEO for Information &amp; Research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3F228E-8A29-A148-8E36-B6F95024E901}"/>
              </a:ext>
            </a:extLst>
          </p:cNvPr>
          <p:cNvSpPr txBox="1"/>
          <p:nvPr/>
        </p:nvSpPr>
        <p:spPr>
          <a:xfrm>
            <a:off x="574162" y="1279132"/>
            <a:ext cx="8314661" cy="44935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rgbClr val="1F497D"/>
                </a:solidFill>
              </a:rPr>
              <a:t>Information Gathering </a:t>
            </a:r>
            <a:r>
              <a:rPr lang="en-US" sz="2000" dirty="0"/>
              <a:t>(Blog)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Blogs are a great way to answer questions to commonly researched symptoms or procedures that patients are looking </a:t>
            </a:r>
            <a:br>
              <a:rPr lang="en-US" sz="2000" dirty="0"/>
            </a:br>
            <a:r>
              <a:rPr lang="en-US" sz="2000" dirty="0"/>
              <a:t>up on search engines</a:t>
            </a:r>
          </a:p>
          <a:p>
            <a:pPr>
              <a:lnSpc>
                <a:spcPct val="110000"/>
              </a:lnSpc>
            </a:pPr>
            <a:endParaRPr lang="en-US" sz="2000" dirty="0"/>
          </a:p>
          <a:p>
            <a:pPr>
              <a:lnSpc>
                <a:spcPct val="110000"/>
              </a:lnSpc>
            </a:pPr>
            <a:endParaRPr lang="en-US" sz="2000" dirty="0"/>
          </a:p>
          <a:p>
            <a:pPr>
              <a:lnSpc>
                <a:spcPct val="110000"/>
              </a:lnSpc>
            </a:pPr>
            <a:endParaRPr lang="en-US" sz="2000" dirty="0"/>
          </a:p>
          <a:p>
            <a:pPr>
              <a:lnSpc>
                <a:spcPct val="110000"/>
              </a:lnSpc>
            </a:pPr>
            <a:endParaRPr lang="en-US" sz="2000" dirty="0"/>
          </a:p>
          <a:p>
            <a:pPr>
              <a:lnSpc>
                <a:spcPct val="110000"/>
              </a:lnSpc>
            </a:pPr>
            <a:endParaRPr lang="en-US" sz="2000" dirty="0"/>
          </a:p>
          <a:p>
            <a:pPr>
              <a:lnSpc>
                <a:spcPct val="110000"/>
              </a:lnSpc>
            </a:pPr>
            <a:endParaRPr lang="en-US" sz="2000" dirty="0"/>
          </a:p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rgbClr val="1F497D"/>
                </a:solidFill>
              </a:rPr>
              <a:t>Research of your brand</a:t>
            </a:r>
            <a:r>
              <a:rPr lang="en-US" sz="2000" b="1" dirty="0"/>
              <a:t> </a:t>
            </a:r>
            <a:r>
              <a:rPr lang="en-US" sz="2000" dirty="0"/>
              <a:t>(Website Information)</a:t>
            </a:r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dirty="0"/>
              <a:t>Provider pages</a:t>
            </a:r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dirty="0"/>
              <a:t>Service level pages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9" r="3939"/>
          <a:stretch/>
        </p:blipFill>
        <p:spPr>
          <a:xfrm>
            <a:off x="1010096" y="2750678"/>
            <a:ext cx="4933509" cy="176784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476850" y="5024780"/>
            <a:ext cx="4466926" cy="7017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dirty="0"/>
              <a:t>Stats/facts of outcomes</a:t>
            </a:r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dirty="0"/>
              <a:t>Information about your organization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12024530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 idx="4294967295"/>
          </p:nvPr>
        </p:nvSpPr>
        <p:spPr>
          <a:xfrm>
            <a:off x="457200" y="106471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Website Design: SEO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3F228E-8A29-A148-8E36-B6F95024E901}"/>
              </a:ext>
            </a:extLst>
          </p:cNvPr>
          <p:cNvSpPr txBox="1"/>
          <p:nvPr/>
        </p:nvSpPr>
        <p:spPr>
          <a:xfrm>
            <a:off x="637953" y="1249472"/>
            <a:ext cx="7570382" cy="48936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1F497D"/>
                </a:solidFill>
              </a:rPr>
              <a:t>Ranking Factors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Google has over 100 ranking factors that determine whether your website is deemed as worthy of being listed on the SERP (Search Engine Results Page)</a:t>
            </a:r>
          </a:p>
          <a:p>
            <a:pPr>
              <a:lnSpc>
                <a:spcPct val="120000"/>
              </a:lnSpc>
            </a:pPr>
            <a:endParaRPr lang="en-US" sz="2000" dirty="0"/>
          </a:p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1F497D"/>
                </a:solidFill>
              </a:rPr>
              <a:t>Customer experience factors that impact your </a:t>
            </a:r>
            <a:br>
              <a:rPr lang="en-US" sz="2000" b="1" dirty="0">
                <a:solidFill>
                  <a:srgbClr val="1F497D"/>
                </a:solidFill>
              </a:rPr>
            </a:br>
            <a:r>
              <a:rPr lang="en-US" sz="2000" b="1" dirty="0">
                <a:solidFill>
                  <a:srgbClr val="1F497D"/>
                </a:solidFill>
              </a:rPr>
              <a:t>SEO/organic traffic success:</a:t>
            </a:r>
          </a:p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sz="2000" dirty="0"/>
              <a:t>Page speed</a:t>
            </a:r>
          </a:p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sz="2000" dirty="0"/>
              <a:t>Ease of use</a:t>
            </a:r>
          </a:p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sz="2000" dirty="0"/>
              <a:t>Whether or not your website has on-page SEO set up</a:t>
            </a:r>
          </a:p>
          <a:p>
            <a:pPr lvl="8">
              <a:lnSpc>
                <a:spcPct val="120000"/>
              </a:lnSpc>
            </a:pPr>
            <a:r>
              <a:rPr lang="en-US" sz="2000" dirty="0"/>
              <a:t>     - </a:t>
            </a:r>
            <a:r>
              <a:rPr lang="en-US" sz="1600" dirty="0"/>
              <a:t>Page titles, meta descriptions, adequate copy, keyword use, etc.</a:t>
            </a:r>
          </a:p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sz="2000" dirty="0"/>
              <a:t>Whether or not your website is indexed and has a sitemap</a:t>
            </a:r>
          </a:p>
          <a:p>
            <a:pPr>
              <a:lnSpc>
                <a:spcPct val="12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42911671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144317869"/>
              </p:ext>
            </p:extLst>
          </p:nvPr>
        </p:nvGraphicFramePr>
        <p:xfrm>
          <a:off x="691117" y="1213899"/>
          <a:ext cx="7995683" cy="5330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511427" y="1886377"/>
            <a:ext cx="969174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/>
              <a:t>Links 27.97%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entury Gothi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0903" y="5165265"/>
            <a:ext cx="945129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/>
              <a:t>On-site 26%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8290" y="5825277"/>
            <a:ext cx="1506180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/>
              <a:t>Use Behavior 11.5%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4110" y="4579351"/>
            <a:ext cx="1930976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/>
              <a:t>Google My Business 8.9%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1194" y="3101759"/>
            <a:ext cx="1119856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/>
              <a:t>Citations 8.4%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5907" y="1886377"/>
            <a:ext cx="1926166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/>
              <a:t>User Personalization 7.3%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3396" y="1283597"/>
            <a:ext cx="1062148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/>
              <a:t>Reviews 6.5%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44265" y="1053859"/>
            <a:ext cx="911466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/>
              <a:t>Social 3.5%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entury Gothic"/>
            </a:endParaRPr>
          </a:p>
        </p:txBody>
      </p:sp>
      <p:sp>
        <p:nvSpPr>
          <p:cNvPr id="11" name="Shape 74"/>
          <p:cNvSpPr txBox="1">
            <a:spLocks/>
          </p:cNvSpPr>
          <p:nvPr/>
        </p:nvSpPr>
        <p:spPr>
          <a:xfrm>
            <a:off x="457200" y="106471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97D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97D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97D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97D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97D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4572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97D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9144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97D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13716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97D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18288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97D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hangingPunct="1"/>
            <a:r>
              <a:rPr lang="en-US" dirty="0"/>
              <a:t>Ranking Factors</a:t>
            </a:r>
          </a:p>
        </p:txBody>
      </p:sp>
    </p:spTree>
    <p:extLst>
      <p:ext uri="{BB962C8B-B14F-4D97-AF65-F5344CB8AC3E}">
        <p14:creationId xmlns:p14="http://schemas.microsoft.com/office/powerpoint/2010/main" val="109835562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9209"/>
            <a:ext cx="9144000" cy="46971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E52ABB-19DC-234D-9EED-3429A588B4F5}"/>
              </a:ext>
            </a:extLst>
          </p:cNvPr>
          <p:cNvSpPr txBox="1"/>
          <p:nvPr/>
        </p:nvSpPr>
        <p:spPr>
          <a:xfrm>
            <a:off x="922284" y="3075058"/>
            <a:ext cx="7299432" cy="707884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Patient Acquisition/Retention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763479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3F228E-8A29-A148-8E36-B6F95024E901}"/>
              </a:ext>
            </a:extLst>
          </p:cNvPr>
          <p:cNvSpPr txBox="1"/>
          <p:nvPr/>
        </p:nvSpPr>
        <p:spPr>
          <a:xfrm>
            <a:off x="537882" y="2017710"/>
            <a:ext cx="8229600" cy="40934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1F497D"/>
                </a:solidFill>
              </a:rPr>
              <a:t>Introductions</a:t>
            </a:r>
          </a:p>
          <a:p>
            <a:pPr>
              <a:lnSpc>
                <a:spcPct val="130000"/>
              </a:lnSpc>
            </a:pPr>
            <a:endParaRPr lang="en-US" sz="2000" b="1" dirty="0"/>
          </a:p>
          <a:p>
            <a:pPr>
              <a:lnSpc>
                <a:spcPct val="130000"/>
              </a:lnSpc>
            </a:pPr>
            <a:endParaRPr lang="en-US" sz="2000" b="1" dirty="0"/>
          </a:p>
          <a:p>
            <a:pPr>
              <a:lnSpc>
                <a:spcPct val="130000"/>
              </a:lnSpc>
            </a:pPr>
            <a:r>
              <a:rPr lang="en-US" sz="2000" b="1" dirty="0">
                <a:solidFill>
                  <a:srgbClr val="1F497D"/>
                </a:solidFill>
              </a:rPr>
              <a:t>Today’s Learning Objectives:</a:t>
            </a:r>
          </a:p>
          <a:p>
            <a:pPr marL="342900" lvl="0" indent="-342900">
              <a:lnSpc>
                <a:spcPct val="130000"/>
              </a:lnSpc>
              <a:buFont typeface="+mj-lt"/>
              <a:buAutoNum type="arabicPeriod"/>
            </a:pPr>
            <a:r>
              <a:rPr lang="en-US" sz="2000" dirty="0"/>
              <a:t>The digital experience</a:t>
            </a:r>
          </a:p>
          <a:p>
            <a:pPr marL="342900" lvl="0" indent="-342900">
              <a:lnSpc>
                <a:spcPct val="130000"/>
              </a:lnSpc>
              <a:buFont typeface="+mj-lt"/>
              <a:buAutoNum type="arabicPeriod"/>
            </a:pPr>
            <a:r>
              <a:rPr lang="en-US" sz="2000" dirty="0"/>
              <a:t>SEO</a:t>
            </a:r>
          </a:p>
          <a:p>
            <a:pPr marL="342900" lvl="0" indent="-342900">
              <a:lnSpc>
                <a:spcPct val="130000"/>
              </a:lnSpc>
              <a:buFont typeface="+mj-lt"/>
              <a:buAutoNum type="arabicPeriod"/>
            </a:pPr>
            <a:r>
              <a:rPr lang="en-US" sz="2000" dirty="0"/>
              <a:t>Patient acquisition/retention</a:t>
            </a:r>
          </a:p>
          <a:p>
            <a:pPr marL="342900" lvl="0" indent="-342900">
              <a:lnSpc>
                <a:spcPct val="130000"/>
              </a:lnSpc>
              <a:buFont typeface="+mj-lt"/>
              <a:buAutoNum type="arabicPeriod"/>
            </a:pPr>
            <a:r>
              <a:rPr lang="en-US" sz="2000" dirty="0"/>
              <a:t>Strategy (KPI baselines &amp; planning)</a:t>
            </a:r>
          </a:p>
          <a:p>
            <a:pPr marL="342900" lvl="0" indent="-342900">
              <a:lnSpc>
                <a:spcPct val="130000"/>
              </a:lnSpc>
              <a:buFont typeface="+mj-lt"/>
              <a:buAutoNum type="arabicPeriod"/>
            </a:pPr>
            <a:r>
              <a:rPr lang="en-US" sz="2000" dirty="0"/>
              <a:t>Analysis (measurement &amp; data-driven decision making)</a:t>
            </a:r>
          </a:p>
          <a:p>
            <a:pPr>
              <a:lnSpc>
                <a:spcPct val="130000"/>
              </a:lnSpc>
            </a:pPr>
            <a:endParaRPr lang="en-US" sz="200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985343" y="2698652"/>
            <a:ext cx="3103558" cy="900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90575" marR="0" indent="-333375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34439" marR="0" indent="-320039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771650" marR="0" indent="-400050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184400" marR="0" indent="-355600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641600" marR="0" indent="-355600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098800" marR="0" indent="-355600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556000" marR="0" indent="-355600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013200" marR="0" indent="-355600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93726" indent="0" algn="ctr" hangingPunct="1">
              <a:lnSpc>
                <a:spcPts val="1480"/>
              </a:lnSpc>
              <a:buFont typeface="Arial"/>
              <a:buNone/>
            </a:pPr>
            <a:r>
              <a:rPr lang="en-US" sz="1400" b="1" dirty="0">
                <a:solidFill>
                  <a:schemeClr val="bg2"/>
                </a:solidFill>
              </a:rPr>
              <a:t>Jamie Malone</a:t>
            </a:r>
            <a:br>
              <a:rPr lang="en-US" sz="1400" b="1" dirty="0">
                <a:solidFill>
                  <a:schemeClr val="bg2"/>
                </a:solidFill>
              </a:rPr>
            </a:br>
            <a:r>
              <a:rPr lang="en-US" sz="1200" dirty="0">
                <a:solidFill>
                  <a:schemeClr val="bg2"/>
                </a:solidFill>
              </a:rPr>
              <a:t>Digital Strategist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702969" y="2703758"/>
            <a:ext cx="3103558" cy="900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90575" marR="0" indent="-333375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34439" marR="0" indent="-320039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771650" marR="0" indent="-400050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184400" marR="0" indent="-355600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641600" marR="0" indent="-355600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098800" marR="0" indent="-355600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556000" marR="0" indent="-355600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013200" marR="0" indent="-355600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93726" indent="0" algn="ctr" hangingPunct="1">
              <a:lnSpc>
                <a:spcPts val="1480"/>
              </a:lnSpc>
              <a:buFont typeface="Arial"/>
              <a:buNone/>
            </a:pPr>
            <a:r>
              <a:rPr lang="en-US" sz="1400" b="1" dirty="0">
                <a:solidFill>
                  <a:schemeClr val="bg2"/>
                </a:solidFill>
              </a:rPr>
              <a:t>Erin Minsart</a:t>
            </a:r>
            <a:br>
              <a:rPr lang="en-US" sz="1400" b="1" dirty="0">
                <a:solidFill>
                  <a:schemeClr val="bg2"/>
                </a:solidFill>
              </a:rPr>
            </a:br>
            <a:r>
              <a:rPr lang="en-US" sz="1200" dirty="0">
                <a:solidFill>
                  <a:schemeClr val="bg2"/>
                </a:solidFill>
              </a:rPr>
              <a:t>Digital &amp; Marketing Manager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0891" y="573294"/>
            <a:ext cx="1780861" cy="205511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2687" y="572715"/>
            <a:ext cx="1814989" cy="2094496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3244499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Patient Acquisition/Retention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3F228E-8A29-A148-8E36-B6F95024E901}"/>
              </a:ext>
            </a:extLst>
          </p:cNvPr>
          <p:cNvSpPr txBox="1"/>
          <p:nvPr/>
        </p:nvSpPr>
        <p:spPr>
          <a:xfrm>
            <a:off x="723014" y="1417638"/>
            <a:ext cx="7143515" cy="44504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rgbClr val="1F497D"/>
                </a:solidFill>
              </a:rPr>
              <a:t>The more you understand your patients and their nuances, the more you can customize their interaction with your organization </a:t>
            </a: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endParaRPr lang="en-US" sz="2000" dirty="0"/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2000" dirty="0"/>
              <a:t>Then, you are able to effectively match your marketing messages to their personal preferences </a:t>
            </a: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endParaRPr lang="en-US" sz="800" dirty="0"/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2000" dirty="0"/>
              <a:t>You can deliver relevant information at the right time </a:t>
            </a:r>
            <a:br>
              <a:rPr lang="en-US" sz="2000" dirty="0"/>
            </a:br>
            <a:endParaRPr lang="en-US" sz="800" dirty="0"/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2000" dirty="0"/>
              <a:t>When your patients feel taken care of as individuals, your organization will be top-of-mind the next time they need healthcare services</a:t>
            </a: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20246517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Patient Acquisition/Retention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3F228E-8A29-A148-8E36-B6F95024E901}"/>
              </a:ext>
            </a:extLst>
          </p:cNvPr>
          <p:cNvSpPr txBox="1"/>
          <p:nvPr/>
        </p:nvSpPr>
        <p:spPr>
          <a:xfrm>
            <a:off x="595571" y="1645014"/>
            <a:ext cx="4019107" cy="3416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/>
              <a:t>Imagine the default cliché of the family with 2.5 children, </a:t>
            </a:r>
            <a:br>
              <a:rPr lang="en-US" sz="2000" dirty="0"/>
            </a:br>
            <a:r>
              <a:rPr lang="en-US" sz="2000" dirty="0"/>
              <a:t>a golden retriever and a white picket fence </a:t>
            </a:r>
          </a:p>
          <a:p>
            <a:pPr>
              <a:lnSpc>
                <a:spcPct val="120000"/>
              </a:lnSpc>
            </a:pPr>
            <a:endParaRPr lang="en-US" sz="2000" dirty="0"/>
          </a:p>
          <a:p>
            <a:pPr>
              <a:lnSpc>
                <a:spcPct val="120000"/>
              </a:lnSpc>
            </a:pPr>
            <a:r>
              <a:rPr lang="en-US" sz="2000" dirty="0"/>
              <a:t>How many patients actually fit into the images or “boxes” we assume they fit in to? </a:t>
            </a:r>
          </a:p>
          <a:p>
            <a:pPr>
              <a:lnSpc>
                <a:spcPct val="120000"/>
              </a:lnSpc>
            </a:pP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86074">
            <a:off x="4721151" y="1642268"/>
            <a:ext cx="4008179" cy="31592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92"/>
          <a:stretch/>
        </p:blipFill>
        <p:spPr>
          <a:xfrm rot="686074">
            <a:off x="5195817" y="2105245"/>
            <a:ext cx="2991253" cy="222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36535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Personas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7300" y="1294514"/>
            <a:ext cx="6060558" cy="43849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30555" y="1417638"/>
            <a:ext cx="1584252" cy="304836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2573080" y="1461014"/>
            <a:ext cx="1244009" cy="320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90575" marR="0" indent="-333375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34439" marR="0" indent="-320039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771650" marR="0" indent="-400050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184400" marR="0" indent="-355600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641600" marR="0" indent="-355600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098800" marR="0" indent="-355600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556000" marR="0" indent="-355600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013200" marR="0" indent="-355600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indent="0" hangingPunct="1">
              <a:buFont typeface="Arial"/>
              <a:buNone/>
            </a:pPr>
            <a:r>
              <a:rPr lang="en-US" sz="1100" dirty="0"/>
              <a:t>Susan Livewell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01209" y="3366468"/>
            <a:ext cx="1451345" cy="304836"/>
          </a:xfrm>
          <a:prstGeom prst="rect">
            <a:avLst/>
          </a:prstGeom>
          <a:solidFill>
            <a:srgbClr val="FFF7F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1858041" y="3374799"/>
            <a:ext cx="1244009" cy="320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90575" marR="0" indent="-333375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34439" marR="0" indent="-320039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771650" marR="0" indent="-400050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184400" marR="0" indent="-355600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641600" marR="0" indent="-355600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098800" marR="0" indent="-355600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556000" marR="0" indent="-355600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013200" marR="0" indent="-355600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indent="0" hangingPunct="1">
              <a:buFont typeface="Arial"/>
              <a:buNone/>
            </a:pPr>
            <a:r>
              <a:rPr lang="en-US" sz="1100" b="1" dirty="0"/>
              <a:t>Susan Livewell</a:t>
            </a:r>
          </a:p>
        </p:txBody>
      </p:sp>
    </p:spTree>
    <p:extLst>
      <p:ext uri="{BB962C8B-B14F-4D97-AF65-F5344CB8AC3E}">
        <p14:creationId xmlns:p14="http://schemas.microsoft.com/office/powerpoint/2010/main" val="180097069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6248" y="1294514"/>
            <a:ext cx="6041610" cy="44431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Personas</a:t>
            </a:r>
          </a:p>
        </p:txBody>
      </p:sp>
      <p:sp>
        <p:nvSpPr>
          <p:cNvPr id="6" name="Rectangle 5"/>
          <p:cNvSpPr/>
          <p:nvPr/>
        </p:nvSpPr>
        <p:spPr>
          <a:xfrm>
            <a:off x="2530555" y="1417638"/>
            <a:ext cx="1584252" cy="304836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2573080" y="1494634"/>
            <a:ext cx="1244009" cy="320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 fontScale="85000" lnSpcReduction="10000"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90575" marR="0" indent="-333375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34439" marR="0" indent="-320039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771650" marR="0" indent="-400050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184400" marR="0" indent="-355600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641600" marR="0" indent="-355600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098800" marR="0" indent="-355600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556000" marR="0" indent="-355600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013200" marR="0" indent="-355600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indent="0" hangingPunct="1">
              <a:buFont typeface="Arial"/>
              <a:buNone/>
            </a:pPr>
            <a:r>
              <a:rPr lang="en-US" sz="1100" dirty="0"/>
              <a:t>Kristen Conventional</a:t>
            </a:r>
          </a:p>
        </p:txBody>
      </p:sp>
      <p:sp>
        <p:nvSpPr>
          <p:cNvPr id="7" name="Rectangle 6"/>
          <p:cNvSpPr/>
          <p:nvPr/>
        </p:nvSpPr>
        <p:spPr>
          <a:xfrm>
            <a:off x="1701206" y="3425932"/>
            <a:ext cx="1451345" cy="304836"/>
          </a:xfrm>
          <a:prstGeom prst="rect">
            <a:avLst/>
          </a:prstGeom>
          <a:solidFill>
            <a:srgbClr val="C399A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1817694" y="3461159"/>
            <a:ext cx="1244009" cy="320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 fontScale="85000" lnSpcReduction="10000"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90575" marR="0" indent="-333375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34439" marR="0" indent="-320039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771650" marR="0" indent="-400050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184400" marR="0" indent="-355600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641600" marR="0" indent="-355600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098800" marR="0" indent="-355600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556000" marR="0" indent="-355600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013200" marR="0" indent="-355600" algn="l" defTabSz="4572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indent="0" hangingPunct="1">
              <a:buFont typeface="Arial"/>
              <a:buNone/>
            </a:pPr>
            <a:r>
              <a:rPr lang="en-US" sz="1100" b="1" dirty="0">
                <a:solidFill>
                  <a:schemeClr val="bg1"/>
                </a:solidFill>
              </a:rPr>
              <a:t>Kristen Conventional</a:t>
            </a:r>
          </a:p>
        </p:txBody>
      </p:sp>
    </p:spTree>
    <p:extLst>
      <p:ext uri="{BB962C8B-B14F-4D97-AF65-F5344CB8AC3E}">
        <p14:creationId xmlns:p14="http://schemas.microsoft.com/office/powerpoint/2010/main" val="75188987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Patient Acquisition/Retention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3F228E-8A29-A148-8E36-B6F95024E901}"/>
              </a:ext>
            </a:extLst>
          </p:cNvPr>
          <p:cNvSpPr txBox="1"/>
          <p:nvPr/>
        </p:nvSpPr>
        <p:spPr>
          <a:xfrm>
            <a:off x="659218" y="1417638"/>
            <a:ext cx="7825563" cy="2308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ct val="120000"/>
              </a:lnSpc>
            </a:pPr>
            <a:endParaRPr lang="en-US" sz="2000" dirty="0"/>
          </a:p>
          <a:p>
            <a:pPr>
              <a:lnSpc>
                <a:spcPct val="120000"/>
              </a:lnSpc>
            </a:pPr>
            <a:r>
              <a:rPr lang="en-US" sz="2000" dirty="0"/>
              <a:t>When we see and market to patients as the </a:t>
            </a:r>
            <a:r>
              <a:rPr lang="en-US" sz="2000" b="1" dirty="0"/>
              <a:t>individuals</a:t>
            </a:r>
            <a:r>
              <a:rPr lang="en-US" sz="2000" dirty="0"/>
              <a:t> they are, they’ll feel as though you’re speaking directly to them </a:t>
            </a:r>
          </a:p>
          <a:p>
            <a:pPr>
              <a:lnSpc>
                <a:spcPct val="120000"/>
              </a:lnSpc>
            </a:pPr>
            <a:endParaRPr lang="en-US" sz="2000" dirty="0"/>
          </a:p>
          <a:p>
            <a:pPr>
              <a:lnSpc>
                <a:spcPct val="120000"/>
              </a:lnSpc>
            </a:pPr>
            <a:r>
              <a:rPr lang="en-US" sz="2000" b="1" i="1" dirty="0">
                <a:solidFill>
                  <a:srgbClr val="1F497D"/>
                </a:solidFill>
              </a:rPr>
              <a:t>Personalized marketing feels more authentic, builds trust and ultimately saves your organization wasted marketing dollars </a:t>
            </a:r>
          </a:p>
        </p:txBody>
      </p:sp>
    </p:spTree>
    <p:extLst>
      <p:ext uri="{BB962C8B-B14F-4D97-AF65-F5344CB8AC3E}">
        <p14:creationId xmlns:p14="http://schemas.microsoft.com/office/powerpoint/2010/main" val="155203859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Patient Acquisition/Retention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3F228E-8A29-A148-8E36-B6F95024E901}"/>
              </a:ext>
            </a:extLst>
          </p:cNvPr>
          <p:cNvSpPr txBox="1"/>
          <p:nvPr/>
        </p:nvSpPr>
        <p:spPr>
          <a:xfrm>
            <a:off x="839972" y="1417638"/>
            <a:ext cx="7294625" cy="46720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/>
              <a:t>So, how do you begin to build a relationship with a patient you don’t know yet? </a:t>
            </a:r>
          </a:p>
          <a:p>
            <a:pPr>
              <a:lnSpc>
                <a:spcPct val="120000"/>
              </a:lnSpc>
            </a:pPr>
            <a:endParaRPr lang="en-US" sz="800" dirty="0"/>
          </a:p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1F497D"/>
                </a:solidFill>
              </a:rPr>
              <a:t>This can be achieved by utilizing: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•	Behavior-based triggers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•	In-market audiences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•	Demographic &amp; psychographic information</a:t>
            </a:r>
          </a:p>
          <a:p>
            <a:pPr>
              <a:lnSpc>
                <a:spcPct val="120000"/>
              </a:lnSpc>
            </a:pPr>
            <a:endParaRPr lang="en-US" sz="2000" i="1" dirty="0">
              <a:solidFill>
                <a:srgbClr val="1F497D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000" i="1" dirty="0">
                <a:solidFill>
                  <a:srgbClr val="1F497D"/>
                </a:solidFill>
              </a:rPr>
              <a:t>Remember: It’s just as important to retain your existing patient base; keep the patient experience in mind as you outline your strategy</a:t>
            </a:r>
          </a:p>
          <a:p>
            <a:pPr>
              <a:lnSpc>
                <a:spcPct val="120000"/>
              </a:lnSpc>
            </a:pPr>
            <a:endParaRPr lang="en-US" sz="2000" i="1" dirty="0"/>
          </a:p>
          <a:p>
            <a:pPr>
              <a:lnSpc>
                <a:spcPct val="120000"/>
              </a:lnSpc>
            </a:pP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767965612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830" y="669852"/>
            <a:ext cx="7861359" cy="494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5818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40"/>
          <a:stretch/>
        </p:blipFill>
        <p:spPr>
          <a:xfrm>
            <a:off x="255495" y="817827"/>
            <a:ext cx="8982635" cy="5654226"/>
          </a:xfrm>
          <a:prstGeom prst="rect">
            <a:avLst/>
          </a:prstGeom>
        </p:spPr>
      </p:pic>
      <p:sp>
        <p:nvSpPr>
          <p:cNvPr id="5" name="Shape 74"/>
          <p:cNvSpPr txBox="1">
            <a:spLocks/>
          </p:cNvSpPr>
          <p:nvPr/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97D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97D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97D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97D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97D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indent="4572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97D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indent="9144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97D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indent="13716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97D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indent="182880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ln>
                  <a:noFill/>
                </a:ln>
                <a:solidFill>
                  <a:srgbClr val="1F497D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hangingPunct="1"/>
            <a:r>
              <a:rPr lang="en-US" dirty="0"/>
              <a:t>The Patient Journey</a:t>
            </a:r>
          </a:p>
        </p:txBody>
      </p:sp>
    </p:spTree>
    <p:extLst>
      <p:ext uri="{BB962C8B-B14F-4D97-AF65-F5344CB8AC3E}">
        <p14:creationId xmlns:p14="http://schemas.microsoft.com/office/powerpoint/2010/main" val="186916590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2735" y="789209"/>
            <a:ext cx="10036735" cy="46971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E52ABB-19DC-234D-9EED-3429A588B4F5}"/>
              </a:ext>
            </a:extLst>
          </p:cNvPr>
          <p:cNvSpPr txBox="1"/>
          <p:nvPr/>
        </p:nvSpPr>
        <p:spPr>
          <a:xfrm>
            <a:off x="281884" y="3075058"/>
            <a:ext cx="8580232" cy="707884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Strategy (Baseline KPIs &amp; Planning)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29787536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Strategy (Baseline KPIs &amp; Planning)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3F228E-8A29-A148-8E36-B6F95024E901}"/>
              </a:ext>
            </a:extLst>
          </p:cNvPr>
          <p:cNvSpPr txBox="1"/>
          <p:nvPr/>
        </p:nvSpPr>
        <p:spPr>
          <a:xfrm>
            <a:off x="744278" y="1582341"/>
            <a:ext cx="7740503" cy="34778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/>
              <a:t>The important steps when using data in every aspect of your marketing strategy</a:t>
            </a:r>
          </a:p>
          <a:p>
            <a:pPr>
              <a:lnSpc>
                <a:spcPct val="110000"/>
              </a:lnSpc>
            </a:pPr>
            <a:endParaRPr lang="en-US" sz="2000" dirty="0"/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sz="2000" dirty="0"/>
              <a:t>Consumer research and market analysis</a:t>
            </a:r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endParaRPr lang="en-US" sz="2000" dirty="0"/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sz="2000" dirty="0"/>
              <a:t>Campaign development and implementation</a:t>
            </a:r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endParaRPr lang="en-US" sz="2000" dirty="0"/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sz="2000" dirty="0"/>
              <a:t>Measuring success and informing future decisions</a:t>
            </a:r>
          </a:p>
          <a:p>
            <a:pPr>
              <a:lnSpc>
                <a:spcPct val="110000"/>
              </a:lnSpc>
            </a:pPr>
            <a:endParaRPr lang="en-US" sz="2000" dirty="0"/>
          </a:p>
          <a:p>
            <a:pPr>
              <a:lnSpc>
                <a:spcPct val="11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73566666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74700"/>
            <a:ext cx="9144000" cy="4711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E52ABB-19DC-234D-9EED-3429A588B4F5}"/>
              </a:ext>
            </a:extLst>
          </p:cNvPr>
          <p:cNvSpPr txBox="1"/>
          <p:nvPr/>
        </p:nvSpPr>
        <p:spPr>
          <a:xfrm>
            <a:off x="319555" y="3090447"/>
            <a:ext cx="8504890" cy="677106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Background: The Digital Landscape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71314151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Strategy: Upfront Research Data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912" y="1339421"/>
            <a:ext cx="7931888" cy="4525963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000" b="1" dirty="0">
                <a:solidFill>
                  <a:srgbClr val="1F497D"/>
                </a:solidFill>
              </a:rPr>
              <a:t>Market research data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000" dirty="0"/>
              <a:t>Begin by looking at people, numbers, and data</a:t>
            </a:r>
          </a:p>
          <a:p>
            <a:pPr>
              <a:lnSpc>
                <a:spcPct val="110000"/>
              </a:lnSpc>
              <a:buFont typeface="Arial" charset="0"/>
              <a:buChar char="•"/>
            </a:pPr>
            <a:endParaRPr lang="en-US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2000" b="1" dirty="0">
                <a:solidFill>
                  <a:srgbClr val="1F497D"/>
                </a:solidFill>
              </a:rPr>
              <a:t>In partnership with Eide Bailly, we first assess:</a:t>
            </a:r>
          </a:p>
          <a:p>
            <a:pPr>
              <a:lnSpc>
                <a:spcPct val="110000"/>
              </a:lnSpc>
              <a:buFont typeface="Arial" charset="0"/>
              <a:buChar char="•"/>
            </a:pPr>
            <a:r>
              <a:rPr lang="en-US" sz="2000" dirty="0"/>
              <a:t>Your patient base</a:t>
            </a:r>
          </a:p>
          <a:p>
            <a:pPr>
              <a:lnSpc>
                <a:spcPct val="110000"/>
              </a:lnSpc>
              <a:buFont typeface="Arial" charset="0"/>
              <a:buChar char="•"/>
            </a:pPr>
            <a:r>
              <a:rPr lang="en-US" sz="2000" dirty="0"/>
              <a:t>Their healthcare needs and trends in the market area</a:t>
            </a:r>
          </a:p>
          <a:p>
            <a:pPr>
              <a:lnSpc>
                <a:spcPct val="110000"/>
              </a:lnSpc>
              <a:buFont typeface="Arial" charset="0"/>
              <a:buChar char="•"/>
            </a:pPr>
            <a:r>
              <a:rPr lang="en-US" sz="2000" dirty="0"/>
              <a:t>The projected demographic changes (growing, shrinking, aging) as a basis for projecting </a:t>
            </a:r>
            <a:r>
              <a:rPr lang="en-US" sz="2000"/>
              <a:t>service volumes.</a:t>
            </a:r>
            <a:endParaRPr lang="en-US" sz="2000" dirty="0"/>
          </a:p>
          <a:p>
            <a:pPr>
              <a:lnSpc>
                <a:spcPct val="110000"/>
              </a:lnSpc>
              <a:buFont typeface="Arial" charset="0"/>
              <a:buChar char="•"/>
            </a:pPr>
            <a:r>
              <a:rPr lang="en-US" sz="2000" dirty="0"/>
              <a:t>Historical patient volumes</a:t>
            </a:r>
          </a:p>
          <a:p>
            <a:pPr>
              <a:lnSpc>
                <a:spcPct val="110000"/>
              </a:lnSpc>
              <a:buFont typeface="Arial" charset="0"/>
              <a:buChar char="•"/>
            </a:pPr>
            <a:r>
              <a:rPr lang="en-US" sz="2000" dirty="0"/>
              <a:t>Competitive presence</a:t>
            </a:r>
          </a:p>
          <a:p>
            <a:pPr>
              <a:lnSpc>
                <a:spcPct val="110000"/>
              </a:lnSpc>
              <a:buFont typeface="Arial" charset="0"/>
              <a:buChar char="•"/>
            </a:pPr>
            <a:r>
              <a:rPr lang="en-US" sz="2000" dirty="0"/>
              <a:t>Opportunities to meet the needs of service area residents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6704" y="1659330"/>
            <a:ext cx="1616444" cy="118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72948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Strategy: Upfront Research Data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912" y="1339421"/>
            <a:ext cx="7931888" cy="4525963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000" b="1" dirty="0">
                <a:solidFill>
                  <a:srgbClr val="1F497D"/>
                </a:solidFill>
              </a:rPr>
              <a:t>Define a primary service area </a:t>
            </a:r>
            <a:r>
              <a:rPr lang="en-US" sz="2000" dirty="0"/>
              <a:t>(PSA) </a:t>
            </a:r>
          </a:p>
          <a:p>
            <a:pPr>
              <a:lnSpc>
                <a:spcPct val="110000"/>
              </a:lnSpc>
              <a:buFont typeface="Arial" charset="0"/>
              <a:buChar char="•"/>
            </a:pPr>
            <a:r>
              <a:rPr lang="en-US" sz="2000" dirty="0"/>
              <a:t>With zip-code-specific inpatient, outpatient, and clinic patient volumes </a:t>
            </a:r>
          </a:p>
          <a:p>
            <a:pPr>
              <a:lnSpc>
                <a:spcPct val="110000"/>
              </a:lnSpc>
              <a:buFont typeface="Arial" charset="0"/>
              <a:buChar char="•"/>
            </a:pPr>
            <a:endParaRPr lang="en-US" sz="2000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2000" b="1" dirty="0">
                <a:solidFill>
                  <a:srgbClr val="1F497D"/>
                </a:solidFill>
              </a:rPr>
              <a:t>Research process begins with by examining:</a:t>
            </a:r>
          </a:p>
          <a:p>
            <a:pPr>
              <a:lnSpc>
                <a:spcPct val="110000"/>
              </a:lnSpc>
              <a:buFont typeface="Arial" charset="0"/>
              <a:buChar char="•"/>
            </a:pPr>
            <a:r>
              <a:rPr lang="en-US" sz="2000" dirty="0"/>
              <a:t>Population </a:t>
            </a:r>
          </a:p>
          <a:p>
            <a:pPr>
              <a:lnSpc>
                <a:spcPct val="110000"/>
              </a:lnSpc>
              <a:buFont typeface="Arial" charset="0"/>
              <a:buChar char="•"/>
            </a:pPr>
            <a:r>
              <a:rPr lang="en-US" sz="2000" dirty="0"/>
              <a:t>Age </a:t>
            </a:r>
          </a:p>
          <a:p>
            <a:pPr>
              <a:lnSpc>
                <a:spcPct val="110000"/>
              </a:lnSpc>
              <a:buFont typeface="Arial" charset="0"/>
              <a:buChar char="•"/>
            </a:pPr>
            <a:r>
              <a:rPr lang="en-US" sz="2000" dirty="0"/>
              <a:t>Income</a:t>
            </a:r>
          </a:p>
          <a:p>
            <a:pPr>
              <a:lnSpc>
                <a:spcPct val="110000"/>
              </a:lnSpc>
              <a:buFont typeface="Arial" charset="0"/>
              <a:buChar char="•"/>
            </a:pPr>
            <a:r>
              <a:rPr lang="en-US" sz="2000" dirty="0"/>
              <a:t>Other demographic information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9706" y="2272552"/>
            <a:ext cx="2299448" cy="229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83415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Strategy: Upfront Research Data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9421"/>
            <a:ext cx="8229600" cy="452596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1F497D"/>
                </a:solidFill>
              </a:rPr>
              <a:t>Market research deliverables utilizing Heath Care Advisory Board resources &amp; tools</a:t>
            </a:r>
            <a:endParaRPr lang="en-US" sz="2000" dirty="0">
              <a:solidFill>
                <a:srgbClr val="1F497D"/>
              </a:solidFill>
            </a:endParaRP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Market share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Market saturation of specialties and providers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Growth capacity to capture share of patients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Competitiveness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What is there, what is the demand, what’s feasible to capture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Align marketing budget with growth goals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3F228E-8A29-A148-8E36-B6F95024E901}"/>
              </a:ext>
            </a:extLst>
          </p:cNvPr>
          <p:cNvSpPr txBox="1"/>
          <p:nvPr/>
        </p:nvSpPr>
        <p:spPr>
          <a:xfrm>
            <a:off x="457200" y="1140906"/>
            <a:ext cx="8229600" cy="3970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ct val="11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031263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Strategy: KPIs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3F228E-8A29-A148-8E36-B6F95024E901}"/>
              </a:ext>
            </a:extLst>
          </p:cNvPr>
          <p:cNvSpPr txBox="1"/>
          <p:nvPr/>
        </p:nvSpPr>
        <p:spPr>
          <a:xfrm>
            <a:off x="457200" y="1140906"/>
            <a:ext cx="8229600" cy="42473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1F497D"/>
                </a:solidFill>
              </a:rPr>
              <a:t>Determine KPIs </a:t>
            </a:r>
            <a:r>
              <a:rPr lang="en-US" sz="2000" dirty="0"/>
              <a:t>(Key Performance Indicators)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Organic traffic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Paid traffic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Patient volume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Revenue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New patient acquisition</a:t>
            </a:r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6259" y="1795929"/>
            <a:ext cx="2299448" cy="229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52338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Strategy: Measurement Tools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3F228E-8A29-A148-8E36-B6F95024E901}"/>
              </a:ext>
            </a:extLst>
          </p:cNvPr>
          <p:cNvSpPr txBox="1"/>
          <p:nvPr/>
        </p:nvSpPr>
        <p:spPr>
          <a:xfrm>
            <a:off x="457200" y="1140906"/>
            <a:ext cx="8229600" cy="47089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1F497D"/>
                </a:solidFill>
              </a:rPr>
              <a:t>Measurement tools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Google Analytics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Google Ads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Google Business Listing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Google Search Console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Social Media Metrics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Google Trends</a:t>
            </a:r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272" y="1140906"/>
            <a:ext cx="4297528" cy="2864076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9256492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426" y="194981"/>
            <a:ext cx="5883988" cy="6125135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9823983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1" y="846137"/>
            <a:ext cx="3560108" cy="4746811"/>
          </a:xfrm>
          <a:prstGeom prst="rect">
            <a:avLst/>
          </a:prstGeom>
        </p:spPr>
      </p:pic>
      <p:sp>
        <p:nvSpPr>
          <p:cNvPr id="74" name="Shape 74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Strategy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3F228E-8A29-A148-8E36-B6F95024E901}"/>
              </a:ext>
            </a:extLst>
          </p:cNvPr>
          <p:cNvSpPr txBox="1"/>
          <p:nvPr/>
        </p:nvSpPr>
        <p:spPr>
          <a:xfrm>
            <a:off x="457200" y="1437400"/>
            <a:ext cx="8229600" cy="51706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1F497D"/>
                </a:solidFill>
              </a:rPr>
              <a:t>Determine your strategy &amp; channels: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Blogs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Social media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Emails (drip campaigns)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CTAs on website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Advanced content creation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Video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PPC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/>
              <a:t>Traditional media</a:t>
            </a:r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7562423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327" t="8825" r="34461" b="48687"/>
          <a:stretch/>
        </p:blipFill>
        <p:spPr>
          <a:xfrm>
            <a:off x="571499" y="489790"/>
            <a:ext cx="3612301" cy="379982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327" t="52762" r="34461" b="8628"/>
          <a:stretch/>
        </p:blipFill>
        <p:spPr>
          <a:xfrm>
            <a:off x="4492817" y="1909482"/>
            <a:ext cx="3828672" cy="365983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7852145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89209"/>
            <a:ext cx="9144000" cy="46971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E52ABB-19DC-234D-9EED-3429A588B4F5}"/>
              </a:ext>
            </a:extLst>
          </p:cNvPr>
          <p:cNvSpPr txBox="1"/>
          <p:nvPr/>
        </p:nvSpPr>
        <p:spPr>
          <a:xfrm>
            <a:off x="409903" y="2767281"/>
            <a:ext cx="8324193" cy="1323437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76200" dir="5400000" algn="t" rotWithShape="0">
              <a:prstClr val="black">
                <a:alpha val="8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Analysis (Measurement &amp; </a:t>
            </a:r>
          </a:p>
          <a:p>
            <a:r>
              <a:rPr lang="en-US" sz="4000" dirty="0">
                <a:solidFill>
                  <a:schemeClr val="bg1"/>
                </a:solidFill>
              </a:rPr>
              <a:t>Data-Driven Decision Making)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4796156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Analysis (Measurement &amp; Data-Driven Decision Making)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3F228E-8A29-A148-8E36-B6F95024E901}"/>
              </a:ext>
            </a:extLst>
          </p:cNvPr>
          <p:cNvSpPr txBox="1"/>
          <p:nvPr/>
        </p:nvSpPr>
        <p:spPr>
          <a:xfrm>
            <a:off x="457200" y="1553013"/>
            <a:ext cx="8229600" cy="34778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rgbClr val="1F497D"/>
                </a:solidFill>
              </a:rPr>
              <a:t>Ongoing campaign data: </a:t>
            </a:r>
            <a:br>
              <a:rPr lang="en-US" sz="2000" dirty="0"/>
            </a:br>
            <a:r>
              <a:rPr lang="en-US" sz="2000" dirty="0"/>
              <a:t>Determine time increments; compare KPI’s over previous period</a:t>
            </a:r>
          </a:p>
          <a:p>
            <a:pPr>
              <a:lnSpc>
                <a:spcPct val="110000"/>
              </a:lnSpc>
            </a:pPr>
            <a:endParaRPr lang="en-US" sz="2000" dirty="0"/>
          </a:p>
          <a:p>
            <a:pPr>
              <a:lnSpc>
                <a:spcPct val="110000"/>
              </a:lnSpc>
            </a:pPr>
            <a:endParaRPr lang="en-US" sz="2000" dirty="0"/>
          </a:p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rgbClr val="1F497D"/>
                </a:solidFill>
              </a:rPr>
              <a:t>Measurement objectives: 2 goals</a:t>
            </a:r>
            <a:endParaRPr lang="en-US" sz="2000" dirty="0">
              <a:solidFill>
                <a:srgbClr val="1F497D"/>
              </a:solidFill>
            </a:endParaRP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US" sz="2000" dirty="0"/>
              <a:t>Communication/engagement-based goals (more intangible)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endParaRPr lang="en-US" sz="2000" dirty="0"/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US" sz="2000" dirty="0"/>
              <a:t>Business Goals (more tangible: driving sales or market share)</a:t>
            </a:r>
          </a:p>
          <a:p>
            <a:pPr>
              <a:lnSpc>
                <a:spcPct val="110000"/>
              </a:lnSpc>
            </a:pPr>
            <a:endParaRPr lang="en-US" sz="2000" dirty="0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1448" y="1527347"/>
            <a:ext cx="2487706" cy="248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64534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 idx="4294967295"/>
          </p:nvPr>
        </p:nvSpPr>
        <p:spPr>
          <a:xfrm>
            <a:off x="457200" y="157763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Background: The Digital Landscape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3F228E-8A29-A148-8E36-B6F95024E901}"/>
              </a:ext>
            </a:extLst>
          </p:cNvPr>
          <p:cNvSpPr txBox="1"/>
          <p:nvPr/>
        </p:nvSpPr>
        <p:spPr>
          <a:xfrm>
            <a:off x="616687" y="1300764"/>
            <a:ext cx="7272670" cy="68634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/>
              <a:t>Look back at 10 years ago. It was 2009. </a:t>
            </a:r>
            <a:br>
              <a:rPr lang="en-US" sz="2000" dirty="0"/>
            </a:br>
            <a:r>
              <a:rPr lang="en-US" sz="2000" dirty="0"/>
              <a:t>Let’s take a look at how much our world </a:t>
            </a:r>
            <a:br>
              <a:rPr lang="en-US" sz="2000" dirty="0"/>
            </a:br>
            <a:r>
              <a:rPr lang="en-US" sz="2000" dirty="0"/>
              <a:t>has changed due to the emergence of </a:t>
            </a:r>
            <a:br>
              <a:rPr lang="en-US" sz="2000" dirty="0"/>
            </a:br>
            <a:r>
              <a:rPr lang="en-US" sz="2000" dirty="0"/>
              <a:t>technology and smartphones:</a:t>
            </a:r>
          </a:p>
          <a:p>
            <a:pPr>
              <a:lnSpc>
                <a:spcPct val="110000"/>
              </a:lnSpc>
            </a:pPr>
            <a:endParaRPr lang="en-US" sz="2000" dirty="0"/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sz="2000" dirty="0"/>
              <a:t>How many of you </a:t>
            </a:r>
            <a:r>
              <a:rPr lang="en-US" sz="2000" b="1" dirty="0"/>
              <a:t>shopped on Amazon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or </a:t>
            </a:r>
            <a:r>
              <a:rPr lang="en-US" sz="2000" b="1" dirty="0"/>
              <a:t>used Amazon Prime</a:t>
            </a:r>
            <a:r>
              <a:rPr lang="en-US" sz="2000" dirty="0"/>
              <a:t>?</a:t>
            </a:r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endParaRPr lang="en-US" sz="2000" dirty="0"/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sz="2000" dirty="0"/>
              <a:t>How many of you have </a:t>
            </a:r>
            <a:r>
              <a:rPr lang="en-US" sz="2000" b="1" dirty="0"/>
              <a:t>ordered pizza using </a:t>
            </a:r>
            <a:br>
              <a:rPr lang="en-US" sz="2000" b="1" dirty="0"/>
            </a:br>
            <a:r>
              <a:rPr lang="en-US" sz="2000" b="1" dirty="0"/>
              <a:t>a website or app</a:t>
            </a:r>
            <a:r>
              <a:rPr lang="en-US" sz="2000" dirty="0"/>
              <a:t>?</a:t>
            </a:r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endParaRPr lang="en-US" sz="2000" dirty="0"/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sz="2000" dirty="0"/>
              <a:t>How many of you used </a:t>
            </a:r>
            <a:r>
              <a:rPr lang="en-US" sz="2000" b="1" dirty="0"/>
              <a:t>Google to search </a:t>
            </a:r>
            <a:r>
              <a:rPr lang="en-US" sz="2000" dirty="0"/>
              <a:t>for an answer or solution? </a:t>
            </a:r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endParaRPr lang="en-US" sz="2000" dirty="0"/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sz="2000" dirty="0"/>
              <a:t>How many of you knew who </a:t>
            </a:r>
            <a:r>
              <a:rPr lang="en-US" sz="2000" b="1" dirty="0"/>
              <a:t>Alexa</a:t>
            </a:r>
            <a:r>
              <a:rPr lang="en-US" sz="2000" dirty="0"/>
              <a:t> was?</a:t>
            </a:r>
          </a:p>
          <a:p>
            <a:pPr>
              <a:lnSpc>
                <a:spcPct val="110000"/>
              </a:lnSpc>
            </a:pPr>
            <a:endParaRPr lang="en-US" sz="2000" dirty="0"/>
          </a:p>
          <a:p>
            <a:pPr>
              <a:lnSpc>
                <a:spcPct val="110000"/>
              </a:lnSpc>
            </a:pPr>
            <a:endParaRPr lang="en-US" sz="2000" dirty="0"/>
          </a:p>
          <a:p>
            <a:pPr>
              <a:lnSpc>
                <a:spcPct val="110000"/>
              </a:lnSpc>
            </a:pPr>
            <a:endParaRPr lang="en-US" sz="2000" dirty="0"/>
          </a:p>
          <a:p>
            <a:pPr>
              <a:lnSpc>
                <a:spcPct val="110000"/>
              </a:lnSpc>
            </a:pPr>
            <a:endParaRPr lang="en-US" sz="2000" dirty="0"/>
          </a:p>
          <a:p>
            <a:pPr>
              <a:lnSpc>
                <a:spcPct val="110000"/>
              </a:lnSpc>
            </a:pP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1187" y="965839"/>
            <a:ext cx="2806995" cy="280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6766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Analysis (Measurement &amp; Data-Driven Decision Making)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000" b="1" dirty="0"/>
              <a:t>Measurement metrics</a:t>
            </a:r>
          </a:p>
          <a:p>
            <a:pPr>
              <a:lnSpc>
                <a:spcPct val="110000"/>
              </a:lnSpc>
              <a:buFont typeface="Arial" charset="0"/>
              <a:buChar char="•"/>
            </a:pPr>
            <a:r>
              <a:rPr lang="en-US" sz="2000" b="1" dirty="0"/>
              <a:t>Business goals </a:t>
            </a:r>
            <a:r>
              <a:rPr lang="en-US" sz="2000" dirty="0"/>
              <a:t>(i.e.: market share data, patient journey data)</a:t>
            </a:r>
          </a:p>
          <a:p>
            <a:pPr>
              <a:lnSpc>
                <a:spcPct val="110000"/>
              </a:lnSpc>
              <a:buFont typeface="Arial" charset="0"/>
              <a:buChar char="•"/>
            </a:pPr>
            <a:r>
              <a:rPr lang="en-US" sz="2000" b="1" dirty="0"/>
              <a:t>Communication goals </a:t>
            </a:r>
            <a:r>
              <a:rPr lang="en-US" sz="2000" dirty="0"/>
              <a:t>(i.e.: website activity, social media engagement, SEM performance, traditional media) </a:t>
            </a:r>
          </a:p>
          <a:p>
            <a:pPr lvl="1">
              <a:lnSpc>
                <a:spcPct val="110000"/>
              </a:lnSpc>
              <a:buFont typeface="Arial" charset="0"/>
              <a:buChar char="•"/>
            </a:pPr>
            <a:r>
              <a:rPr lang="en-US" sz="2000" dirty="0"/>
              <a:t>Paid</a:t>
            </a:r>
          </a:p>
          <a:p>
            <a:pPr lvl="1">
              <a:lnSpc>
                <a:spcPct val="110000"/>
              </a:lnSpc>
              <a:buFont typeface="Arial" charset="0"/>
              <a:buChar char="•"/>
            </a:pPr>
            <a:r>
              <a:rPr lang="en-US" sz="2000" dirty="0"/>
              <a:t>Organic</a:t>
            </a:r>
          </a:p>
          <a:p>
            <a:pPr lvl="1">
              <a:lnSpc>
                <a:spcPct val="110000"/>
              </a:lnSpc>
              <a:buFont typeface="Arial" charset="0"/>
              <a:buChar char="•"/>
            </a:pPr>
            <a:r>
              <a:rPr lang="en-US" sz="2000" dirty="0"/>
              <a:t>Online reviews</a:t>
            </a:r>
          </a:p>
          <a:p>
            <a:pPr lvl="1">
              <a:lnSpc>
                <a:spcPct val="110000"/>
              </a:lnSpc>
              <a:buFont typeface="Arial" charset="0"/>
              <a:buChar char="•"/>
            </a:pPr>
            <a:r>
              <a:rPr lang="en-US" sz="2000" dirty="0"/>
              <a:t>Social Media</a:t>
            </a:r>
          </a:p>
          <a:p>
            <a:pPr lvl="1">
              <a:lnSpc>
                <a:spcPct val="110000"/>
              </a:lnSpc>
              <a:buFont typeface="Arial" charset="0"/>
              <a:buChar char="•"/>
            </a:pPr>
            <a:r>
              <a:rPr lang="en-US" sz="2000" dirty="0"/>
              <a:t>Earned media/PR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11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38745154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Legato ROI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014447" cy="452596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Font typeface="Arial" charset="0"/>
              <a:buChar char="•"/>
            </a:pPr>
            <a:r>
              <a:rPr lang="en-US" sz="2000" dirty="0"/>
              <a:t>Dashboard can be accessed at any time and uses BI software to generate </a:t>
            </a:r>
            <a:r>
              <a:rPr lang="en-US" sz="2000" b="1" dirty="0"/>
              <a:t>real-time data from multiple channels aggregated into one dashboard</a:t>
            </a:r>
          </a:p>
          <a:p>
            <a:pPr>
              <a:lnSpc>
                <a:spcPct val="120000"/>
              </a:lnSpc>
              <a:buFont typeface="Arial" charset="0"/>
              <a:buChar char="•"/>
            </a:pPr>
            <a:endParaRPr lang="en-US" sz="800" dirty="0"/>
          </a:p>
          <a:p>
            <a:pPr>
              <a:lnSpc>
                <a:spcPct val="120000"/>
              </a:lnSpc>
              <a:buFont typeface="Arial" charset="0"/>
              <a:buChar char="•"/>
            </a:pPr>
            <a:r>
              <a:rPr lang="en-US" sz="2000" dirty="0"/>
              <a:t>This reporting allows Legato to help clients make data-driven decisions</a:t>
            </a:r>
          </a:p>
          <a:p>
            <a:pPr>
              <a:lnSpc>
                <a:spcPct val="120000"/>
              </a:lnSpc>
              <a:buFont typeface="Arial" charset="0"/>
              <a:buChar char="•"/>
            </a:pPr>
            <a:endParaRPr lang="en-US" sz="800" dirty="0"/>
          </a:p>
          <a:p>
            <a:pPr>
              <a:lnSpc>
                <a:spcPct val="120000"/>
              </a:lnSpc>
              <a:buFont typeface="Arial" charset="0"/>
              <a:buChar char="•"/>
            </a:pPr>
            <a:r>
              <a:rPr lang="en-US" sz="2000" dirty="0"/>
              <a:t>Metrics can then be measured against customer engagement in order to ascertain if changes were related </a:t>
            </a:r>
            <a:br>
              <a:rPr lang="en-US" sz="2000" dirty="0"/>
            </a:br>
            <a:r>
              <a:rPr lang="en-US" sz="2000" dirty="0"/>
              <a:t>to marketing efforts </a:t>
            </a:r>
          </a:p>
        </p:txBody>
      </p:sp>
    </p:spTree>
    <p:extLst>
      <p:ext uri="{BB962C8B-B14F-4D97-AF65-F5344CB8AC3E}">
        <p14:creationId xmlns:p14="http://schemas.microsoft.com/office/powerpoint/2010/main" val="1028855501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Legato ROI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729" y="1229380"/>
            <a:ext cx="5782235" cy="240745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4840" y="3851989"/>
            <a:ext cx="5204012" cy="242183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168498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74699"/>
            <a:ext cx="9144000" cy="4711701"/>
          </a:xfrm>
          <a:prstGeom prst="rect">
            <a:avLst/>
          </a:prstGeom>
        </p:spPr>
      </p:pic>
      <p:sp>
        <p:nvSpPr>
          <p:cNvPr id="2" name="Content Placeholder 2"/>
          <p:cNvSpPr txBox="1">
            <a:spLocks/>
          </p:cNvSpPr>
          <p:nvPr/>
        </p:nvSpPr>
        <p:spPr>
          <a:xfrm>
            <a:off x="457200" y="2971798"/>
            <a:ext cx="8229600" cy="65193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1336610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554940"/>
            <a:ext cx="9144000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THANK YOU!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41119" y="3603812"/>
            <a:ext cx="3861761" cy="14311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For more information contact: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920-544-8102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Legatohealthcaremarketing.com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674" y="5375959"/>
            <a:ext cx="2176272" cy="98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2523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8330" y="-1"/>
            <a:ext cx="9872330" cy="6581553"/>
          </a:xfrm>
          <a:prstGeom prst="rect">
            <a:avLst/>
          </a:prstGeom>
        </p:spPr>
      </p:pic>
      <p:sp>
        <p:nvSpPr>
          <p:cNvPr id="74" name="Shape 74"/>
          <p:cNvSpPr>
            <a:spLocks noGrp="1"/>
          </p:cNvSpPr>
          <p:nvPr>
            <p:ph type="title" idx="4294967295"/>
          </p:nvPr>
        </p:nvSpPr>
        <p:spPr>
          <a:xfrm>
            <a:off x="-728330" y="157763"/>
            <a:ext cx="987233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Background: The Digital Landscape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3F228E-8A29-A148-8E36-B6F95024E901}"/>
              </a:ext>
            </a:extLst>
          </p:cNvPr>
          <p:cNvSpPr txBox="1"/>
          <p:nvPr/>
        </p:nvSpPr>
        <p:spPr>
          <a:xfrm>
            <a:off x="2083981" y="2364464"/>
            <a:ext cx="6719777" cy="44935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chemeClr val="bg1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</a:rPr>
              <a:t>Today</a:t>
            </a:r>
            <a:r>
              <a:rPr lang="en-US" sz="2000" dirty="0">
                <a:solidFill>
                  <a:schemeClr val="bg1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</a:rPr>
              <a:t>, nearly every aspect of healthcare has evolved due to technology and smartphones. </a:t>
            </a:r>
            <a:br>
              <a:rPr lang="en-US" sz="2000" dirty="0">
                <a:solidFill>
                  <a:schemeClr val="bg1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000" dirty="0">
                <a:solidFill>
                  <a:schemeClr val="bg1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</a:rPr>
              <a:t>As we sit here right now, patients are:</a:t>
            </a:r>
          </a:p>
          <a:p>
            <a:pPr>
              <a:lnSpc>
                <a:spcPct val="110000"/>
              </a:lnSpc>
            </a:pPr>
            <a:endParaRPr lang="en-US" sz="2000" dirty="0">
              <a:solidFill>
                <a:schemeClr val="bg1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sz="2000" b="1" dirty="0">
                <a:solidFill>
                  <a:schemeClr val="bg1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</a:rPr>
              <a:t>Asking their smartphones </a:t>
            </a:r>
            <a:r>
              <a:rPr lang="en-US" sz="2000" dirty="0">
                <a:solidFill>
                  <a:schemeClr val="bg1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</a:rPr>
              <a:t>“Ok, Google, find a  doctor or family healthcare clinic near me”</a:t>
            </a:r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endParaRPr lang="en-US" sz="2000" dirty="0">
              <a:solidFill>
                <a:schemeClr val="bg1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sz="2000" b="1" dirty="0">
                <a:solidFill>
                  <a:schemeClr val="bg1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</a:rPr>
              <a:t>Performing online research </a:t>
            </a:r>
            <a:r>
              <a:rPr lang="en-US" sz="2000" dirty="0">
                <a:solidFill>
                  <a:schemeClr val="bg1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</a:rPr>
              <a:t>about your organization before booking an appointment</a:t>
            </a:r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endParaRPr lang="en-US" sz="2000" dirty="0">
              <a:solidFill>
                <a:schemeClr val="bg1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sz="2000" b="1" dirty="0">
                <a:solidFill>
                  <a:schemeClr val="bg1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</a:rPr>
              <a:t>Searching for answers </a:t>
            </a:r>
            <a:r>
              <a:rPr lang="en-US" sz="2000" dirty="0">
                <a:solidFill>
                  <a:schemeClr val="bg1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</a:rPr>
              <a:t>about symptoms, procedures, medications and surgeries</a:t>
            </a:r>
          </a:p>
          <a:p>
            <a:pPr>
              <a:lnSpc>
                <a:spcPct val="110000"/>
              </a:lnSpc>
            </a:pPr>
            <a:endParaRPr lang="en-US" sz="2000" dirty="0">
              <a:solidFill>
                <a:schemeClr val="bg1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9278707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38200"/>
            <a:ext cx="9144000" cy="4800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3F228E-8A29-A148-8E36-B6F95024E901}"/>
              </a:ext>
            </a:extLst>
          </p:cNvPr>
          <p:cNvSpPr txBox="1"/>
          <p:nvPr/>
        </p:nvSpPr>
        <p:spPr>
          <a:xfrm>
            <a:off x="0" y="1845624"/>
            <a:ext cx="9144000" cy="24622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dirty="0">
                <a:solidFill>
                  <a:schemeClr val="bg1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</a:rPr>
              <a:t>Essentially, your patients are the equivalent </a:t>
            </a:r>
            <a:br>
              <a:rPr lang="en-US" sz="2800" dirty="0">
                <a:solidFill>
                  <a:schemeClr val="bg1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800" dirty="0">
                <a:solidFill>
                  <a:schemeClr val="bg1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</a:rPr>
              <a:t>of a brand’s “customers.” </a:t>
            </a:r>
            <a:br>
              <a:rPr lang="en-US" sz="2800" dirty="0">
                <a:solidFill>
                  <a:schemeClr val="bg1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2800" dirty="0">
                <a:solidFill>
                  <a:schemeClr val="bg1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800" dirty="0">
                <a:solidFill>
                  <a:schemeClr val="bg1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</a:rPr>
              <a:t>It’s time to re-evaluate how they engage </a:t>
            </a:r>
            <a:br>
              <a:rPr lang="en-US" sz="2800" dirty="0">
                <a:solidFill>
                  <a:schemeClr val="bg1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800" dirty="0">
                <a:solidFill>
                  <a:schemeClr val="bg1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</a:rPr>
              <a:t>with your healthcare organization. </a:t>
            </a:r>
          </a:p>
        </p:txBody>
      </p:sp>
    </p:spTree>
    <p:extLst>
      <p:ext uri="{BB962C8B-B14F-4D97-AF65-F5344CB8AC3E}">
        <p14:creationId xmlns:p14="http://schemas.microsoft.com/office/powerpoint/2010/main" val="4124377391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74700"/>
            <a:ext cx="9144000" cy="4711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E52ABB-19DC-234D-9EED-3429A588B4F5}"/>
              </a:ext>
            </a:extLst>
          </p:cNvPr>
          <p:cNvSpPr txBox="1"/>
          <p:nvPr/>
        </p:nvSpPr>
        <p:spPr>
          <a:xfrm>
            <a:off x="0" y="3090447"/>
            <a:ext cx="9229060" cy="677106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US" sz="3800" dirty="0">
                <a:solidFill>
                  <a:schemeClr val="bg1"/>
                </a:solidFill>
              </a:rPr>
              <a:t>The Digital Experience</a:t>
            </a:r>
            <a:endParaRPr kumimoji="0" lang="en-US" sz="3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2826423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Digital Experience: By the Numbers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3F228E-8A29-A148-8E36-B6F95024E901}"/>
              </a:ext>
            </a:extLst>
          </p:cNvPr>
          <p:cNvSpPr txBox="1"/>
          <p:nvPr/>
        </p:nvSpPr>
        <p:spPr>
          <a:xfrm>
            <a:off x="2945218" y="1912912"/>
            <a:ext cx="5741581" cy="30038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60% of organizations considered customer experience</a:t>
            </a:r>
            <a:r>
              <a:rPr lang="en-US" sz="2000" dirty="0"/>
              <a:t> to be the number one way to stand out from the competition over the next three years </a:t>
            </a:r>
            <a:r>
              <a:rPr lang="en-US" sz="1200" i="1" dirty="0"/>
              <a:t>(Digital Onboarding Report 2017)</a:t>
            </a:r>
            <a:br>
              <a:rPr lang="en-US" sz="1200" i="1" dirty="0"/>
            </a:br>
            <a:endParaRPr lang="en-US" sz="1200" i="1" dirty="0"/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77% of patients conduct an online search </a:t>
            </a:r>
            <a:r>
              <a:rPr lang="en-US" sz="2000" dirty="0"/>
              <a:t>before making an appointment with a physician </a:t>
            </a:r>
            <a:r>
              <a:rPr lang="en-US" sz="1200" i="1" dirty="0"/>
              <a:t>(Becker’s Hospital Review)</a:t>
            </a:r>
          </a:p>
          <a:p>
            <a:pPr>
              <a:lnSpc>
                <a:spcPct val="110000"/>
              </a:lnSpc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488" y="1998603"/>
            <a:ext cx="2679405" cy="19374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149" y="3500551"/>
            <a:ext cx="2295131" cy="229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0281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3F228E-8A29-A148-8E36-B6F95024E901}"/>
              </a:ext>
            </a:extLst>
          </p:cNvPr>
          <p:cNvSpPr txBox="1"/>
          <p:nvPr/>
        </p:nvSpPr>
        <p:spPr>
          <a:xfrm>
            <a:off x="680484" y="1417638"/>
            <a:ext cx="7697972" cy="44935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000" dirty="0"/>
              <a:t>Healthcare brands can learn from other industries and use data-driven consumer insights to personalize their marketing strategies and enhance the customer experience</a:t>
            </a:r>
          </a:p>
          <a:p>
            <a:pPr algn="ctr">
              <a:lnSpc>
                <a:spcPct val="110000"/>
              </a:lnSpc>
            </a:pPr>
            <a:endParaRPr lang="en-US" sz="2000" dirty="0"/>
          </a:p>
          <a:p>
            <a:pPr algn="ctr">
              <a:lnSpc>
                <a:spcPct val="110000"/>
              </a:lnSpc>
            </a:pPr>
            <a:endParaRPr lang="en-US" sz="2000" dirty="0"/>
          </a:p>
          <a:p>
            <a:pPr algn="ctr">
              <a:lnSpc>
                <a:spcPct val="110000"/>
              </a:lnSpc>
            </a:pPr>
            <a:endParaRPr lang="en-US" sz="2000" dirty="0"/>
          </a:p>
          <a:p>
            <a:pPr algn="ctr">
              <a:lnSpc>
                <a:spcPct val="110000"/>
              </a:lnSpc>
            </a:pPr>
            <a:endParaRPr lang="en-US" sz="2000" dirty="0"/>
          </a:p>
          <a:p>
            <a:pPr algn="ctr">
              <a:lnSpc>
                <a:spcPct val="110000"/>
              </a:lnSpc>
            </a:pPr>
            <a:endParaRPr lang="en-US" sz="2000" dirty="0"/>
          </a:p>
          <a:p>
            <a:pPr algn="ctr">
              <a:lnSpc>
                <a:spcPct val="110000"/>
              </a:lnSpc>
            </a:pPr>
            <a:endParaRPr lang="en-US" sz="2000" dirty="0"/>
          </a:p>
          <a:p>
            <a:pPr algn="ctr">
              <a:lnSpc>
                <a:spcPct val="110000"/>
              </a:lnSpc>
            </a:pPr>
            <a:endParaRPr lang="en-US" sz="2000" dirty="0"/>
          </a:p>
          <a:p>
            <a:pPr algn="ctr">
              <a:lnSpc>
                <a:spcPct val="110000"/>
              </a:lnSpc>
            </a:pPr>
            <a:r>
              <a:rPr lang="en-US" sz="2000" dirty="0"/>
              <a:t>Your digital presence has never been so important</a:t>
            </a:r>
          </a:p>
          <a:p>
            <a:pPr algn="ctr">
              <a:lnSpc>
                <a:spcPct val="110000"/>
              </a:lnSpc>
            </a:pPr>
            <a:endParaRPr lang="en-US" sz="2000" dirty="0"/>
          </a:p>
          <a:p>
            <a:pPr algn="ctr">
              <a:lnSpc>
                <a:spcPct val="110000"/>
              </a:lnSpc>
            </a:pPr>
            <a:endParaRPr lang="en-US" sz="2000" dirty="0"/>
          </a:p>
        </p:txBody>
      </p:sp>
      <p:sp>
        <p:nvSpPr>
          <p:cNvPr id="74" name="Shape 74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Digital Experience</a:t>
            </a:r>
            <a:endParaRPr dirty="0"/>
          </a:p>
        </p:txBody>
      </p:sp>
      <p:sp>
        <p:nvSpPr>
          <p:cNvPr id="3" name="Rectangle 2"/>
          <p:cNvSpPr/>
          <p:nvPr/>
        </p:nvSpPr>
        <p:spPr>
          <a:xfrm>
            <a:off x="1307819" y="2721935"/>
            <a:ext cx="6507127" cy="186069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3F228E-8A29-A148-8E36-B6F95024E901}"/>
              </a:ext>
            </a:extLst>
          </p:cNvPr>
          <p:cNvSpPr txBox="1"/>
          <p:nvPr/>
        </p:nvSpPr>
        <p:spPr>
          <a:xfrm>
            <a:off x="1678855" y="2406785"/>
            <a:ext cx="7762872" cy="2123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ct val="110000"/>
              </a:lnSpc>
            </a:pPr>
            <a:endParaRPr lang="en-US" sz="2000" dirty="0"/>
          </a:p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chemeClr val="bg1"/>
                </a:solidFill>
              </a:rPr>
              <a:t>Here are a few places to begin:</a:t>
            </a:r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Be balanced – Heartbeats &amp; the algorithm</a:t>
            </a:r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Be engaged – Helpful and relevant content</a:t>
            </a:r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Be relevant - Found at the moment of need</a:t>
            </a:r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Be top-of-mind – Pull marketing vs. push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26021986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2205</TotalTime>
  <Words>1009</Words>
  <Application>Microsoft Office PowerPoint</Application>
  <PresentationFormat>On-screen Show (4:3)</PresentationFormat>
  <Paragraphs>249</Paragraphs>
  <Slides>44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Background: The Digital Landscape</vt:lpstr>
      <vt:lpstr>Background: The Digital Landscape</vt:lpstr>
      <vt:lpstr>PowerPoint Presentation</vt:lpstr>
      <vt:lpstr>PowerPoint Presentation</vt:lpstr>
      <vt:lpstr>Digital Experience: By the Numbers</vt:lpstr>
      <vt:lpstr>Digital Experience</vt:lpstr>
      <vt:lpstr>Digital Experience</vt:lpstr>
      <vt:lpstr>Digital Experience</vt:lpstr>
      <vt:lpstr>PowerPoint Presentation</vt:lpstr>
      <vt:lpstr>SEO: By the Numbers</vt:lpstr>
      <vt:lpstr>Local SEO</vt:lpstr>
      <vt:lpstr>Local Search Results on Google</vt:lpstr>
      <vt:lpstr>SEO for Information &amp; Research</vt:lpstr>
      <vt:lpstr>Website Design: SEO</vt:lpstr>
      <vt:lpstr>PowerPoint Presentation</vt:lpstr>
      <vt:lpstr>PowerPoint Presentation</vt:lpstr>
      <vt:lpstr>Patient Acquisition/Retention</vt:lpstr>
      <vt:lpstr>Patient Acquisition/Retention</vt:lpstr>
      <vt:lpstr>Patient Personas</vt:lpstr>
      <vt:lpstr>Patient Personas</vt:lpstr>
      <vt:lpstr>Patient Acquisition/Retention</vt:lpstr>
      <vt:lpstr>Patient Acquisition/Retention</vt:lpstr>
      <vt:lpstr>PowerPoint Presentation</vt:lpstr>
      <vt:lpstr>PowerPoint Presentation</vt:lpstr>
      <vt:lpstr>PowerPoint Presentation</vt:lpstr>
      <vt:lpstr>Strategy (Baseline KPIs &amp; Planning)</vt:lpstr>
      <vt:lpstr>Strategy: Upfront Research Data</vt:lpstr>
      <vt:lpstr>Strategy: Upfront Research Data</vt:lpstr>
      <vt:lpstr>Strategy: Upfront Research Data</vt:lpstr>
      <vt:lpstr>Strategy: KPIs</vt:lpstr>
      <vt:lpstr>Strategy: Measurement Tools</vt:lpstr>
      <vt:lpstr>PowerPoint Presentation</vt:lpstr>
      <vt:lpstr>Strategy</vt:lpstr>
      <vt:lpstr>PowerPoint Presentation</vt:lpstr>
      <vt:lpstr>PowerPoint Presentation</vt:lpstr>
      <vt:lpstr>Analysis (Measurement &amp; Data-Driven Decision Making)</vt:lpstr>
      <vt:lpstr>Analysis (Measurement &amp; Data-Driven Decision Making)</vt:lpstr>
      <vt:lpstr>Legato ROI</vt:lpstr>
      <vt:lpstr>Legato ROI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Randy McDaniels</dc:creator>
  <cp:lastModifiedBy>Randy McDaniels</cp:lastModifiedBy>
  <cp:revision>111</cp:revision>
  <cp:lastPrinted>2019-09-26T20:06:47Z</cp:lastPrinted>
  <dcterms:modified xsi:type="dcterms:W3CDTF">2019-10-18T15:38:00Z</dcterms:modified>
</cp:coreProperties>
</file>